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53"/>
  </p:notesMasterIdLst>
  <p:handoutMasterIdLst>
    <p:handoutMasterId r:id="rId54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401" r:id="rId14"/>
    <p:sldId id="384" r:id="rId15"/>
    <p:sldId id="402" r:id="rId16"/>
    <p:sldId id="405" r:id="rId17"/>
    <p:sldId id="389" r:id="rId18"/>
    <p:sldId id="373" r:id="rId19"/>
    <p:sldId id="372" r:id="rId20"/>
    <p:sldId id="374" r:id="rId21"/>
    <p:sldId id="375" r:id="rId22"/>
    <p:sldId id="390" r:id="rId23"/>
    <p:sldId id="367" r:id="rId24"/>
    <p:sldId id="376" r:id="rId25"/>
    <p:sldId id="377" r:id="rId26"/>
    <p:sldId id="404" r:id="rId27"/>
    <p:sldId id="393" r:id="rId28"/>
    <p:sldId id="394" r:id="rId29"/>
    <p:sldId id="395" r:id="rId30"/>
    <p:sldId id="387" r:id="rId31"/>
    <p:sldId id="396" r:id="rId32"/>
    <p:sldId id="397" r:id="rId33"/>
    <p:sldId id="398" r:id="rId34"/>
    <p:sldId id="400" r:id="rId35"/>
    <p:sldId id="399" r:id="rId36"/>
    <p:sldId id="378" r:id="rId37"/>
    <p:sldId id="379" r:id="rId38"/>
    <p:sldId id="368" r:id="rId39"/>
    <p:sldId id="361" r:id="rId40"/>
    <p:sldId id="388" r:id="rId41"/>
    <p:sldId id="363" r:id="rId42"/>
    <p:sldId id="362" r:id="rId43"/>
    <p:sldId id="403" r:id="rId44"/>
    <p:sldId id="380" r:id="rId45"/>
    <p:sldId id="383" r:id="rId46"/>
    <p:sldId id="369" r:id="rId47"/>
    <p:sldId id="382" r:id="rId48"/>
    <p:sldId id="386" r:id="rId49"/>
    <p:sldId id="371" r:id="rId50"/>
    <p:sldId id="391" r:id="rId51"/>
    <p:sldId id="392" r:id="rId52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 autoAdjust="0"/>
    <p:restoredTop sz="88187" autoAdjust="0"/>
  </p:normalViewPr>
  <p:slideViewPr>
    <p:cSldViewPr snapToGrid="0">
      <p:cViewPr varScale="1">
        <p:scale>
          <a:sx n="102" d="100"/>
          <a:sy n="102" d="100"/>
        </p:scale>
        <p:origin x="21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-184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E9-AC48-8E65-35B780AE31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E9-AC48-8E65-35B780AE31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Targeted</c:v>
                </c:pt>
                <c:pt idx="1">
                  <c:v>Untargeted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8-B240-A802-9C3076FC90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8-B240-A802-9C3076FC90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E8-B240-A802-9C3076FC90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EE8-B240-A802-9C3076FC90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EE8-B240-A802-9C3076FC90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EE8-B240-A802-9C3076FC90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EE8-B240-A802-9C3076FC900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EE8-B240-A802-9C3076FC90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F2-814A-BCC1-8EE933B22B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F2-814A-BCC1-8EE933B22B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F2-814A-BCC1-8EE933B22B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F2-814A-BCC1-8EE933B22BA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F2-814A-BCC1-8EE933B22BA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F2-814A-BCC1-8EE933B22B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Provoke ransom payment</c:v>
                </c:pt>
                <c:pt idx="3">
                  <c:v>Cause physical damage</c:v>
                </c:pt>
                <c:pt idx="4">
                  <c:v>Sell data for profit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03-B34A-AD9C-83A79C1804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03-B34A-AD9C-83A79C180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7F1-574A-9FAF-756FB70D56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7F1-574A-9FAF-756FB70D56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7F1-574A-9FAF-756FB70D56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7F1-574A-9FAF-756FB70D56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7F1-574A-9FAF-756FB70D56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7F1-574A-9FAF-756FB70D56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7F1-574A-9FAF-756FB70D56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7F1-574A-9FAF-756FB70D56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7F1-574A-9FAF-756FB70D56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7F1-574A-9FAF-756FB70D560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AB-A943-9FD2-CB280EA2AF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AB-A943-9FD2-CB280EA2AF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AB-A943-9FD2-CB280EA2AF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AB-A943-9FD2-CB280EA2AF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BAB-A943-9FD2-CB280EA2AF6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BAB-A943-9FD2-CB280EA2AF6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BAB-A943-9FD2-CB280EA2AF6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BAB-A943-9FD2-CB280EA2AF6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BAB-A943-9FD2-CB280EA2AF6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BAB-A943-9FD2-CB280EA2AF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30/06/2020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30/06/2020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Outcome of a seminar paper I wrote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Testrun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next week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Very much appreciate feedback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ICS: controls industrial plants, manufacturing sites, power grids etc. -&gt; Different from classic IT: Specialized HW &amp; SW. Highly reliable and safe (nuclear enrichment facility)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Russia &amp; Middle 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Breach of enterprise IT network: </a:t>
            </a:r>
            <a:r>
              <a:rPr lang="en-GB" sz="1200" dirty="0" err="1"/>
              <a:t>spearphishing</a:t>
            </a:r>
            <a:endParaRPr lang="en-GB" sz="12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Move to ICS network: improper network isolation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Lateral movement: zero-day exploits, Windows/AAD vulnerabilities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In ICS network: sophisticated obfuscation and evasion techniques and living off the land tools (PowerShell) to trick IDS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Final Payload: Ransomware, </a:t>
            </a:r>
            <a:r>
              <a:rPr lang="en-GB" sz="1200"/>
              <a:t>Wiperware</a:t>
            </a:r>
            <a:endParaRPr lang="en-GB" sz="1200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Grain of salt: Probably a lot of the unsuccessful attacks don't reach the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[20min]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99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64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 initially were not connected to the internet, but now are (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IIoT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IBMs X-Force Red offers penetration testing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Triconics 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If company A &amp; B fall victim to a certain attack, company C shouldn’t fall victim to the same attack a few months later</a:t>
            </a:r>
          </a:p>
          <a:p>
            <a:r>
              <a:rPr lang="en-DE" dirty="0"/>
              <a:t>Identify repeating patterns</a:t>
            </a:r>
          </a:p>
          <a:p>
            <a:r>
              <a:rPr lang="en-DE" dirty="0"/>
              <a:t>Get a deeper understanding of threats specific to our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169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Core hypotheses to test would be if companies are more likely to defend their in-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frastructure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successfully against a certain threat the longer it is publicly known and if so, how fast this adaptation of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defense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strategies happens. 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0401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Multiple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publicly available sources that provide information on ICS security incidents </a:t>
            </a:r>
            <a:endParaRPr lang="en-DE" dirty="0"/>
          </a:p>
          <a:p>
            <a:r>
              <a:rPr lang="en-DE" dirty="0"/>
              <a:t>(How did I select the incidents? Most “relevant” / most citations)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 Untargeted attack can affect thousands of victims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306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Energy: Power grids, oil &amp; gas pipelines</a:t>
            </a:r>
          </a:p>
          <a:p>
            <a:r>
              <a:rPr lang="en-DE" dirty="0"/>
              <a:t>Manufacturing: German steel mill, aluminium production</a:t>
            </a:r>
          </a:p>
          <a:p>
            <a:r>
              <a:rPr lang="en-DE" dirty="0"/>
              <a:t>Petrochemical: (Triton)</a:t>
            </a:r>
          </a:p>
          <a:p>
            <a:r>
              <a:rPr lang="en-DE" dirty="0"/>
              <a:t>Technology: (BitPaymer: targeted ransomware)</a:t>
            </a:r>
          </a:p>
          <a:p>
            <a:r>
              <a:rPr lang="en-DE" dirty="0"/>
              <a:t>Government: diplomatic service agancies (RedOctober)</a:t>
            </a:r>
          </a:p>
          <a:p>
            <a:r>
              <a:rPr lang="en-DE" dirty="0"/>
              <a:t>Aviation: (Havex: espionage campaign)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4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(Ukraine)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(Saudi Arabia, Iran)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98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 err="1"/>
              <a:t>July</a:t>
            </a:r>
            <a:r>
              <a:rPr lang="de-DE" sz="2000" dirty="0"/>
              <a:t> 9, 2020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Sectors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11164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C1895419-CB46-7D45-8C3B-6E85818B0CD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9"/>
            <a:ext cx="9143999" cy="4790364"/>
          </a:xfrm>
        </p:spPr>
      </p:pic>
    </p:spTree>
    <p:extLst>
      <p:ext uri="{BB962C8B-B14F-4D97-AF65-F5344CB8AC3E}">
        <p14:creationId xmlns:p14="http://schemas.microsoft.com/office/powerpoint/2010/main" val="21138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9710B8F-26D2-6946-B691-5D7BE549D2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8"/>
            <a:ext cx="9144000" cy="4790365"/>
          </a:xfrm>
        </p:spPr>
      </p:pic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26642790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5906C-7C11-B14F-BCA5-F96F252667FC}"/>
              </a:ext>
            </a:extLst>
          </p:cNvPr>
          <p:cNvSpPr/>
          <p:nvPr/>
        </p:nvSpPr>
        <p:spPr>
          <a:xfrm>
            <a:off x="5799551" y="2192055"/>
            <a:ext cx="2567835" cy="403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actory next to a building&#10;&#10;Description automatically generated">
            <a:extLst>
              <a:ext uri="{FF2B5EF4-FFF2-40B4-BE49-F238E27FC236}">
                <a16:creationId xmlns:a16="http://schemas.microsoft.com/office/drawing/2014/main" id="{20E49362-40FD-2648-BA57-8631D445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1611"/>
            <a:ext cx="9144000" cy="3673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Target: Saudi Arabian oil refinery operated by Petro Rabigh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Time of first impact: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The Triton Attack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 in 2014;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19960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table, blue, computer&#10;&#10;Description automatically generated">
            <a:extLst>
              <a:ext uri="{FF2B5EF4-FFF2-40B4-BE49-F238E27FC236}">
                <a16:creationId xmlns:a16="http://schemas.microsoft.com/office/drawing/2014/main" id="{9A9B43A4-AB87-6C4F-9827-2CC31965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29" b="14878"/>
          <a:stretch/>
        </p:blipFill>
        <p:spPr>
          <a:xfrm>
            <a:off x="0" y="3175738"/>
            <a:ext cx="9144000" cy="36822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22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manageditservicesminneapolis.com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/importance-computer-network-maintenance-repair-info/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24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25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human error,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29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causing disruption; potentionally threatening human lives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Attacks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spread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multiple </a:t>
            </a:r>
            <a:r>
              <a:rPr lang="de-DE" sz="2000" dirty="0" err="1"/>
              <a:t>sectors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geographic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Key threat actors reside in Russia and the Middle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exploiting Windows/AAD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strategies</a:t>
            </a:r>
            <a:endParaRPr lang="en-DE" sz="20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semniar</a:t>
            </a:r>
            <a:r>
              <a:rPr lang="de-DE" sz="2000" dirty="0"/>
              <a:t>,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come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interesting</a:t>
            </a:r>
            <a:r>
              <a:rPr lang="de-DE" sz="2000" dirty="0"/>
              <a:t> ICS </a:t>
            </a:r>
            <a:r>
              <a:rPr lang="de-DE" sz="2000" dirty="0" err="1"/>
              <a:t>security</a:t>
            </a:r>
            <a:r>
              <a:rPr lang="de-DE" sz="2000" dirty="0"/>
              <a:t> </a:t>
            </a:r>
            <a:r>
              <a:rPr lang="de-DE" sz="2000" dirty="0" err="1"/>
              <a:t>incidents</a:t>
            </a:r>
            <a:r>
              <a:rPr lang="de-DE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Do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suggestions</a:t>
            </a:r>
            <a:r>
              <a:rPr lang="de-DE" sz="2000" dirty="0"/>
              <a:t> on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Triton </a:t>
            </a:r>
            <a:r>
              <a:rPr lang="de-DE" sz="2000" dirty="0" err="1"/>
              <a:t>attack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prevented</a:t>
            </a:r>
            <a:r>
              <a:rPr lang="de-DE" sz="2000" dirty="0"/>
              <a:t>?</a:t>
            </a: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236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Threat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Attack Types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2791937"/>
            <a:ext cx="8508999" cy="1274125"/>
          </a:xfrm>
        </p:spPr>
        <p:txBody>
          <a:bodyPr/>
          <a:lstStyle/>
          <a:p>
            <a:pPr algn="ctr"/>
            <a:r>
              <a:rPr lang="en-DE" sz="4000" dirty="0"/>
              <a:t>Targeted vs. untargeted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Attack Types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3004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Sectors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8EB796-80C2-3842-92B3-7B97F40F0D6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(Petro)chemical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(Waste)water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27555</TotalTime>
  <Words>1837</Words>
  <Application>Microsoft Macintosh PowerPoint</Application>
  <PresentationFormat>On-screen Show (4:3)</PresentationFormat>
  <Paragraphs>346</Paragraphs>
  <Slides>46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Motivation: Growing ICS Threat Landscape</vt:lpstr>
      <vt:lpstr>Problem Statement</vt:lpstr>
      <vt:lpstr>Agenda</vt:lpstr>
      <vt:lpstr>Agenda</vt:lpstr>
      <vt:lpstr>Analyzed Incidents</vt:lpstr>
      <vt:lpstr>Targets: Attack Types </vt:lpstr>
      <vt:lpstr>Targets: Attack Types </vt:lpstr>
      <vt:lpstr>Targets: Sectors</vt:lpstr>
      <vt:lpstr>Targets: Sectors</vt:lpstr>
      <vt:lpstr>Targets: Geographic Location</vt:lpstr>
      <vt:lpstr>Threat Actors: Geographic Location</vt:lpstr>
      <vt:lpstr>Attack Goals and Motivations</vt:lpstr>
      <vt:lpstr>Attack Techniques</vt:lpstr>
      <vt:lpstr>Success Rate</vt:lpstr>
      <vt:lpstr>Dwell Times</vt:lpstr>
      <vt:lpstr>Detection and Mitigation Strategies</vt:lpstr>
      <vt:lpstr>Agenda</vt:lpstr>
      <vt:lpstr>Safety Instrumented Systems (SIS)</vt:lpstr>
      <vt:lpstr>The Triton Attack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Q &amp; A</vt:lpstr>
      <vt:lpstr>Backup</vt:lpstr>
      <vt:lpstr>Analyzed Incidents</vt:lpstr>
      <vt:lpstr>Comparative Overview of ICS Security Incidents</vt:lpstr>
      <vt:lpstr>Analyzed Incidents</vt:lpstr>
      <vt:lpstr>Threat Actors: Threat Groups</vt:lpstr>
      <vt:lpstr>Threat Actors: Geographic Location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194</cp:revision>
  <cp:lastPrinted>2015-07-30T14:04:45Z</cp:lastPrinted>
  <dcterms:created xsi:type="dcterms:W3CDTF">2020-02-27T06:42:56Z</dcterms:created>
  <dcterms:modified xsi:type="dcterms:W3CDTF">2020-07-01T06:40:25Z</dcterms:modified>
</cp:coreProperties>
</file>